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57" r:id="rId3"/>
    <p:sldId id="258" r:id="rId4"/>
    <p:sldId id="261" r:id="rId5"/>
    <p:sldId id="262" r:id="rId6"/>
    <p:sldId id="263" r:id="rId7"/>
    <p:sldId id="264" r:id="rId8"/>
    <p:sldId id="265" r:id="rId9"/>
    <p:sldId id="266"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7" d="100"/>
          <a:sy n="127" d="100"/>
        </p:scale>
        <p:origin x="51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8/23/24</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9376660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8/23/24</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040460"/>
      </p:ext>
    </p:extLst>
  </p:cSld>
  <p:clrMap bg1="lt1" tx1="dk1" bg2="lt2" tx2="dk2" accent1="accent1" accent2="accent2" accent3="accent3" accent4="accent4" accent5="accent5" accent6="accent6" hlink="hlink" folHlink="folHlink"/>
  <p:sldLayoutIdLst>
    <p:sldLayoutId id="2147483707" r:id="rId1"/>
  </p:sldLayoutIdLst>
  <p:hf sldNum="0" hdr="0" ftr="0" dt="0"/>
  <p:txStyles>
    <p:titleStyle>
      <a:lvl1pPr algn="l" defTabSz="914400" rtl="0" eaLnBrk="1" latinLnBrk="0" hangingPunct="1">
        <a:lnSpc>
          <a:spcPct val="90000"/>
        </a:lnSpc>
        <a:spcBef>
          <a:spcPct val="0"/>
        </a:spcBef>
        <a:buNone/>
        <a:defRPr sz="42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50FF255-51F9-4E70-AE65-B54DE71B057E}"/>
              </a:ext>
            </a:extLst>
          </p:cNvPr>
          <p:cNvPicPr>
            <a:picLocks noChangeAspect="1"/>
          </p:cNvPicPr>
          <p:nvPr/>
        </p:nvPicPr>
        <p:blipFill rotWithShape="1">
          <a:blip r:embed="rId2">
            <a:alphaModFix amt="35000"/>
          </a:blip>
          <a:srcRect t="7504" b="8226"/>
          <a:stretch/>
        </p:blipFill>
        <p:spPr>
          <a:xfrm>
            <a:off x="20" y="10"/>
            <a:ext cx="12191980" cy="6857990"/>
          </a:xfrm>
          <a:prstGeom prst="rect">
            <a:avLst/>
          </a:prstGeom>
        </p:spPr>
      </p:pic>
      <p:sp>
        <p:nvSpPr>
          <p:cNvPr id="2" name="Title 1">
            <a:extLst>
              <a:ext uri="{FF2B5EF4-FFF2-40B4-BE49-F238E27FC236}">
                <a16:creationId xmlns:a16="http://schemas.microsoft.com/office/drawing/2014/main" id="{17B136C1-2EFF-40E5-830D-EEEA0B0C111D}"/>
              </a:ext>
            </a:extLst>
          </p:cNvPr>
          <p:cNvSpPr>
            <a:spLocks noGrp="1"/>
          </p:cNvSpPr>
          <p:nvPr>
            <p:ph type="ctrTitle"/>
          </p:nvPr>
        </p:nvSpPr>
        <p:spPr>
          <a:xfrm>
            <a:off x="1097280" y="758952"/>
            <a:ext cx="10058400" cy="1886007"/>
          </a:xfrm>
        </p:spPr>
        <p:txBody>
          <a:bodyPr>
            <a:normAutofit/>
          </a:bodyPr>
          <a:lstStyle/>
          <a:p>
            <a:pPr algn="ctr"/>
            <a:r>
              <a:rPr lang="en-US" sz="4400" b="1" dirty="0">
                <a:solidFill>
                  <a:srgbClr val="FFFFFF"/>
                </a:solidFill>
                <a:latin typeface="Times New Roman" panose="02020603050405020304" pitchFamily="18" charset="0"/>
                <a:cs typeface="Times New Roman" panose="02020603050405020304" pitchFamily="18" charset="0"/>
              </a:rPr>
              <a:t>Documenting Outreach and Extension in Watermark Faculty Success</a:t>
            </a:r>
          </a:p>
        </p:txBody>
      </p:sp>
      <p:sp>
        <p:nvSpPr>
          <p:cNvPr id="3" name="Subtitle 2">
            <a:extLst>
              <a:ext uri="{FF2B5EF4-FFF2-40B4-BE49-F238E27FC236}">
                <a16:creationId xmlns:a16="http://schemas.microsoft.com/office/drawing/2014/main" id="{B0C54FBC-C056-433D-B1DD-AAD5D0A44EC2}"/>
              </a:ext>
            </a:extLst>
          </p:cNvPr>
          <p:cNvSpPr>
            <a:spLocks noGrp="1"/>
          </p:cNvSpPr>
          <p:nvPr>
            <p:ph type="subTitle" idx="1"/>
          </p:nvPr>
        </p:nvSpPr>
        <p:spPr>
          <a:xfrm>
            <a:off x="1100051" y="2860646"/>
            <a:ext cx="10058400" cy="2927506"/>
          </a:xfrm>
        </p:spPr>
        <p:txBody>
          <a:bodyPr>
            <a:normAutofit/>
          </a:bodyPr>
          <a:lstStyle/>
          <a:p>
            <a:pPr algn="ctr"/>
            <a:r>
              <a:rPr lang="en-US" sz="3200" b="1" dirty="0">
                <a:solidFill>
                  <a:srgbClr val="FFFFFF"/>
                </a:solidFill>
                <a:latin typeface="Times New Roman" panose="02020603050405020304" pitchFamily="18" charset="0"/>
                <a:cs typeface="Times New Roman" panose="02020603050405020304" pitchFamily="18" charset="0"/>
              </a:rPr>
              <a:t>Opportunities and Impetus</a:t>
            </a:r>
          </a:p>
          <a:p>
            <a:pPr algn="ctr"/>
            <a:r>
              <a:rPr lang="en-US" sz="1600" dirty="0">
                <a:solidFill>
                  <a:srgbClr val="FFFFFF"/>
                </a:solidFill>
                <a:latin typeface="Times New Roman" panose="02020603050405020304" pitchFamily="18" charset="0"/>
                <a:cs typeface="Times New Roman" panose="02020603050405020304" pitchFamily="18" charset="0"/>
              </a:rPr>
              <a:t>Glenn Fetzer, Languages and Linguistics, College of Arts and Sciences</a:t>
            </a:r>
          </a:p>
          <a:p>
            <a:pPr algn="ctr"/>
            <a:r>
              <a:rPr lang="en-US" sz="1600" dirty="0">
                <a:solidFill>
                  <a:srgbClr val="FFFFFF"/>
                </a:solidFill>
                <a:latin typeface="Times New Roman" panose="02020603050405020304" pitchFamily="18" charset="0"/>
                <a:cs typeface="Times New Roman" panose="02020603050405020304" pitchFamily="18" charset="0"/>
              </a:rPr>
              <a:t>November 19, 2021</a:t>
            </a:r>
          </a:p>
        </p:txBody>
      </p:sp>
      <p:cxnSp>
        <p:nvCxnSpPr>
          <p:cNvPr id="11" name="Straight Connector 10">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footer rectangle">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41718999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2DFC5-A473-4306-BEF3-05ADF0566BD9}"/>
              </a:ext>
            </a:extLst>
          </p:cNvPr>
          <p:cNvSpPr>
            <a:spLocks noGrp="1"/>
          </p:cNvSpPr>
          <p:nvPr>
            <p:ph type="ctrTitle"/>
          </p:nvPr>
        </p:nvSpPr>
        <p:spPr>
          <a:xfrm>
            <a:off x="1097280" y="1262022"/>
            <a:ext cx="10058400" cy="3030368"/>
          </a:xfrm>
        </p:spPr>
        <p:txBody>
          <a:bodyPr>
            <a:normAutofit fontScale="90000"/>
          </a:bodyPr>
          <a:lstStyle/>
          <a:p>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review purposes, attention is given to those activities that align with the faculty member’s </a:t>
            </a:r>
            <a:r>
              <a:rPr lang="en-US" sz="27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AoE</a:t>
            </a:r>
            <a: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b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b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Double-entered items are valuable for institutional goals and to enhance the unit’s grade.</a:t>
            </a:r>
            <a:br>
              <a:rPr lang="en-US" sz="27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b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FF46A5C4-BE35-4C89-BC95-14BE43AA3084}"/>
              </a:ext>
            </a:extLst>
          </p:cNvPr>
          <p:cNvSpPr>
            <a:spLocks noGrp="1"/>
          </p:cNvSpPr>
          <p:nvPr>
            <p:ph type="subTitle" idx="1"/>
          </p:nvPr>
        </p:nvSpPr>
        <p:spPr/>
        <p:txBody>
          <a:bodyPr>
            <a:normAutofit/>
          </a:bodyPr>
          <a:lstStyle/>
          <a:p>
            <a:r>
              <a:rPr lang="en-US" dirty="0">
                <a:latin typeface="Times New Roman" panose="02020603050405020304" pitchFamily="18" charset="0"/>
                <a:cs typeface="Times New Roman" panose="02020603050405020304" pitchFamily="18" charset="0"/>
              </a:rPr>
              <a:t>Annual Review / P&amp;T purposes / university capturing of Information for broader concerns.  </a:t>
            </a:r>
          </a:p>
        </p:txBody>
      </p:sp>
    </p:spTree>
    <p:extLst>
      <p:ext uri="{BB962C8B-B14F-4D97-AF65-F5344CB8AC3E}">
        <p14:creationId xmlns:p14="http://schemas.microsoft.com/office/powerpoint/2010/main" val="831014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FCB41-D29D-49F0-A3B5-DA78EBA81EDE}"/>
              </a:ext>
            </a:extLst>
          </p:cNvPr>
          <p:cNvSpPr>
            <a:spLocks noGrp="1"/>
          </p:cNvSpPr>
          <p:nvPr>
            <p:ph type="ctrTitle"/>
          </p:nvPr>
        </p:nvSpPr>
        <p:spPr>
          <a:xfrm>
            <a:off x="1097280" y="758952"/>
            <a:ext cx="10058400" cy="3148030"/>
          </a:xfrm>
        </p:spPr>
        <p:txBody>
          <a:bodyPr>
            <a:normAutofit/>
          </a:bodyPr>
          <a:lstStyle/>
          <a:p>
            <a:r>
              <a:rPr lang="en-US" sz="2400" dirty="0">
                <a:latin typeface="Times New Roman" panose="02020603050405020304" pitchFamily="18" charset="0"/>
                <a:cs typeface="Times New Roman" panose="02020603050405020304" pitchFamily="18" charset="0"/>
              </a:rPr>
              <a:t>A great deal hinges on the faculty's active participation in entering data. The entire Goal Card Process (and this is from the "Goal Card 2" document from the May 19, 2021 Retreat) makes it clear that the department Goal Card grades and, in turn, the college Goal Card grades are taken into consideration when the budgets for the following year are submitted. The impetus for faculty submission to the Outreach / Extension / Volunteerism tabs is apparent.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997DCEA3-3AEF-4A4E-9959-20E1515B4349}"/>
              </a:ext>
            </a:extLst>
          </p:cNvPr>
          <p:cNvSpPr>
            <a:spLocks noGrp="1"/>
          </p:cNvSpPr>
          <p:nvPr>
            <p:ph type="subTitle" idx="1"/>
          </p:nvPr>
        </p:nvSpPr>
        <p:spPr>
          <a:xfrm>
            <a:off x="1100051" y="4580388"/>
            <a:ext cx="10058400" cy="1174459"/>
          </a:xfrm>
        </p:spPr>
        <p:txBody>
          <a:bodyPr>
            <a:normAutofit/>
          </a:bodyPr>
          <a:lstStyle/>
          <a:p>
            <a:pPr algn="ctr"/>
            <a:r>
              <a:rPr lang="en-US" b="1" dirty="0">
                <a:latin typeface="Times New Roman" panose="02020603050405020304" pitchFamily="18" charset="0"/>
                <a:cs typeface="Times New Roman" panose="02020603050405020304" pitchFamily="18" charset="0"/>
              </a:rPr>
              <a:t>Context</a:t>
            </a:r>
          </a:p>
        </p:txBody>
      </p:sp>
    </p:spTree>
    <p:extLst>
      <p:ext uri="{BB962C8B-B14F-4D97-AF65-F5344CB8AC3E}">
        <p14:creationId xmlns:p14="http://schemas.microsoft.com/office/powerpoint/2010/main" val="193025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AAFE-19BA-4EE3-93D2-1E23A8141EE4}"/>
              </a:ext>
            </a:extLst>
          </p:cNvPr>
          <p:cNvSpPr>
            <a:spLocks noGrp="1"/>
          </p:cNvSpPr>
          <p:nvPr>
            <p:ph type="ctrTitle"/>
          </p:nvPr>
        </p:nvSpPr>
        <p:spPr>
          <a:xfrm>
            <a:off x="1097280" y="758952"/>
            <a:ext cx="10058400" cy="2483012"/>
          </a:xfrm>
        </p:spPr>
        <p:txBody>
          <a:bodyPr>
            <a:normAutofit/>
          </a:bodyPr>
          <a:lstStyle/>
          <a:p>
            <a:r>
              <a:rPr lang="en-US" sz="2400" dirty="0">
                <a:latin typeface="Times New Roman" panose="02020603050405020304" pitchFamily="18" charset="0"/>
                <a:cs typeface="Times New Roman" panose="02020603050405020304" pitchFamily="18" charset="0"/>
              </a:rPr>
              <a:t>Watermark now serves as the tool for recording 1) those activities that serve the individual faculty member's Annual Performance Review and P&amp;T review; and 2) all activities that might positively impact the department's grade and, by extension, resources. </a:t>
            </a:r>
            <a:endParaRPr lang="en-US" sz="2400" dirty="0"/>
          </a:p>
        </p:txBody>
      </p:sp>
      <p:sp>
        <p:nvSpPr>
          <p:cNvPr id="3" name="Subtitle 2">
            <a:extLst>
              <a:ext uri="{FF2B5EF4-FFF2-40B4-BE49-F238E27FC236}">
                <a16:creationId xmlns:a16="http://schemas.microsoft.com/office/drawing/2014/main" id="{C314CE99-B5C0-4AB2-BFAF-1AFD1ABF76E5}"/>
              </a:ext>
            </a:extLst>
          </p:cNvPr>
          <p:cNvSpPr>
            <a:spLocks noGrp="1"/>
          </p:cNvSpPr>
          <p:nvPr>
            <p:ph type="subTitle" idx="1"/>
          </p:nvPr>
        </p:nvSpPr>
        <p:spPr/>
        <p:txBody>
          <a:bodyPr/>
          <a:lstStyle/>
          <a:p>
            <a:pPr algn="ctr"/>
            <a:r>
              <a:rPr lang="en-US" dirty="0">
                <a:latin typeface="Times New Roman" panose="02020603050405020304" pitchFamily="18" charset="0"/>
                <a:cs typeface="Times New Roman" panose="02020603050405020304" pitchFamily="18" charset="0"/>
              </a:rPr>
              <a:t>Uses of Watermark</a:t>
            </a:r>
          </a:p>
        </p:txBody>
      </p:sp>
    </p:spTree>
    <p:extLst>
      <p:ext uri="{BB962C8B-B14F-4D97-AF65-F5344CB8AC3E}">
        <p14:creationId xmlns:p14="http://schemas.microsoft.com/office/powerpoint/2010/main" val="1551029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AAFE-19BA-4EE3-93D2-1E23A8141EE4}"/>
              </a:ext>
            </a:extLst>
          </p:cNvPr>
          <p:cNvSpPr>
            <a:spLocks noGrp="1"/>
          </p:cNvSpPr>
          <p:nvPr>
            <p:ph type="ctrTitle"/>
          </p:nvPr>
        </p:nvSpPr>
        <p:spPr>
          <a:xfrm>
            <a:off x="1097280" y="758952"/>
            <a:ext cx="10058400" cy="1453896"/>
          </a:xfrm>
        </p:spPr>
        <p:txBody>
          <a:bodyPr>
            <a:normAutofit/>
          </a:bodyPr>
          <a:lstStyle/>
          <a:p>
            <a:r>
              <a:rPr lang="en-US" sz="2400" dirty="0">
                <a:latin typeface="Times New Roman" panose="02020603050405020304" pitchFamily="18" charset="0"/>
                <a:cs typeface="Times New Roman" panose="02020603050405020304" pitchFamily="18" charset="0"/>
              </a:rPr>
              <a:t>Thus, even if the faculty member has not allotted weight to Outreach in their Allocation of Effort, they should still enter activities. </a:t>
            </a:r>
            <a:endParaRPr lang="en-US" sz="2400" dirty="0"/>
          </a:p>
        </p:txBody>
      </p:sp>
      <p:sp>
        <p:nvSpPr>
          <p:cNvPr id="3" name="Subtitle 2">
            <a:extLst>
              <a:ext uri="{FF2B5EF4-FFF2-40B4-BE49-F238E27FC236}">
                <a16:creationId xmlns:a16="http://schemas.microsoft.com/office/drawing/2014/main" id="{C314CE99-B5C0-4AB2-BFAF-1AFD1ABF76E5}"/>
              </a:ext>
            </a:extLst>
          </p:cNvPr>
          <p:cNvSpPr>
            <a:spLocks noGrp="1"/>
          </p:cNvSpPr>
          <p:nvPr>
            <p:ph type="subTitle" idx="1"/>
          </p:nvPr>
        </p:nvSpPr>
        <p:spPr/>
        <p:txBody>
          <a:bodyPr/>
          <a:lstStyle/>
          <a:p>
            <a:pPr algn="ctr"/>
            <a:r>
              <a:rPr lang="en-US" dirty="0">
                <a:latin typeface="Times New Roman" panose="02020603050405020304" pitchFamily="18" charset="0"/>
                <a:cs typeface="Times New Roman" panose="02020603050405020304" pitchFamily="18" charset="0"/>
              </a:rPr>
              <a:t>Implications for faculty</a:t>
            </a:r>
          </a:p>
        </p:txBody>
      </p:sp>
    </p:spTree>
    <p:extLst>
      <p:ext uri="{BB962C8B-B14F-4D97-AF65-F5344CB8AC3E}">
        <p14:creationId xmlns:p14="http://schemas.microsoft.com/office/powerpoint/2010/main" val="3421495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AAFE-19BA-4EE3-93D2-1E23A8141EE4}"/>
              </a:ext>
            </a:extLst>
          </p:cNvPr>
          <p:cNvSpPr>
            <a:spLocks noGrp="1"/>
          </p:cNvSpPr>
          <p:nvPr>
            <p:ph type="ctrTitle"/>
          </p:nvPr>
        </p:nvSpPr>
        <p:spPr>
          <a:xfrm>
            <a:off x="1097280" y="758951"/>
            <a:ext cx="10058400" cy="2180731"/>
          </a:xfrm>
        </p:spPr>
        <p:txBody>
          <a:bodyPr>
            <a:normAutofit/>
          </a:bodyPr>
          <a:lstStyle/>
          <a:p>
            <a:r>
              <a:rPr lang="en-US" sz="2700" dirty="0">
                <a:latin typeface="Times New Roman" panose="02020603050405020304" pitchFamily="18" charset="0"/>
                <a:cs typeface="Times New Roman" panose="02020603050405020304" pitchFamily="18" charset="0"/>
              </a:rPr>
              <a:t>The revised rubrics include not only tabs for Outreach, Extension but also for Volunteerism.</a:t>
            </a:r>
            <a:endParaRPr lang="en-US" sz="2400" dirty="0"/>
          </a:p>
        </p:txBody>
      </p:sp>
      <p:sp>
        <p:nvSpPr>
          <p:cNvPr id="3" name="Subtitle 2">
            <a:extLst>
              <a:ext uri="{FF2B5EF4-FFF2-40B4-BE49-F238E27FC236}">
                <a16:creationId xmlns:a16="http://schemas.microsoft.com/office/drawing/2014/main" id="{C314CE99-B5C0-4AB2-BFAF-1AFD1ABF76E5}"/>
              </a:ext>
            </a:extLst>
          </p:cNvPr>
          <p:cNvSpPr>
            <a:spLocks noGrp="1"/>
          </p:cNvSpPr>
          <p:nvPr>
            <p:ph type="subTitle" idx="1"/>
          </p:nvPr>
        </p:nvSpPr>
        <p:spPr/>
        <p:txBody>
          <a:bodyPr/>
          <a:lstStyle/>
          <a:p>
            <a:pPr algn="ctr"/>
            <a:r>
              <a:rPr lang="en-US" dirty="0">
                <a:latin typeface="Times New Roman" panose="02020603050405020304" pitchFamily="18" charset="0"/>
                <a:cs typeface="Times New Roman" panose="02020603050405020304" pitchFamily="18" charset="0"/>
              </a:rPr>
              <a:t>Changes in the Outreach tabs</a:t>
            </a:r>
          </a:p>
        </p:txBody>
      </p:sp>
    </p:spTree>
    <p:extLst>
      <p:ext uri="{BB962C8B-B14F-4D97-AF65-F5344CB8AC3E}">
        <p14:creationId xmlns:p14="http://schemas.microsoft.com/office/powerpoint/2010/main" val="529607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AAFE-19BA-4EE3-93D2-1E23A8141EE4}"/>
              </a:ext>
            </a:extLst>
          </p:cNvPr>
          <p:cNvSpPr>
            <a:spLocks noGrp="1"/>
          </p:cNvSpPr>
          <p:nvPr>
            <p:ph type="ctrTitle"/>
          </p:nvPr>
        </p:nvSpPr>
        <p:spPr>
          <a:xfrm>
            <a:off x="1097280" y="758951"/>
            <a:ext cx="10058400" cy="2026193"/>
          </a:xfrm>
        </p:spPr>
        <p:txBody>
          <a:bodyPr>
            <a:normAutofit/>
          </a:bodyPr>
          <a:lstStyle/>
          <a:p>
            <a:r>
              <a:rPr lang="en-US" sz="2400" dirty="0">
                <a:latin typeface="Times New Roman" panose="02020603050405020304" pitchFamily="18" charset="0"/>
                <a:cs typeface="Times New Roman" panose="02020603050405020304" pitchFamily="18" charset="0"/>
              </a:rPr>
              <a:t>Volunteerism has been added to boost the score of the institution in the Carnegie Community Engagement Classification.</a:t>
            </a:r>
            <a:br>
              <a:rPr lang="en-US" sz="2400" dirty="0"/>
            </a:br>
            <a:endParaRPr lang="en-US" sz="2400" dirty="0"/>
          </a:p>
        </p:txBody>
      </p:sp>
      <p:sp>
        <p:nvSpPr>
          <p:cNvPr id="3" name="Subtitle 2">
            <a:extLst>
              <a:ext uri="{FF2B5EF4-FFF2-40B4-BE49-F238E27FC236}">
                <a16:creationId xmlns:a16="http://schemas.microsoft.com/office/drawing/2014/main" id="{C314CE99-B5C0-4AB2-BFAF-1AFD1ABF76E5}"/>
              </a:ext>
            </a:extLst>
          </p:cNvPr>
          <p:cNvSpPr>
            <a:spLocks noGrp="1"/>
          </p:cNvSpPr>
          <p:nvPr>
            <p:ph type="subTitle" idx="1"/>
          </p:nvPr>
        </p:nvSpPr>
        <p:spPr/>
        <p:txBody>
          <a:bodyPr/>
          <a:lstStyle/>
          <a:p>
            <a:pPr algn="ctr"/>
            <a:r>
              <a:rPr lang="en-US" dirty="0">
                <a:latin typeface="Times New Roman" panose="02020603050405020304" pitchFamily="18" charset="0"/>
                <a:cs typeface="Times New Roman" panose="02020603050405020304" pitchFamily="18" charset="0"/>
              </a:rPr>
              <a:t>Addition of another metric</a:t>
            </a:r>
          </a:p>
        </p:txBody>
      </p:sp>
    </p:spTree>
    <p:extLst>
      <p:ext uri="{BB962C8B-B14F-4D97-AF65-F5344CB8AC3E}">
        <p14:creationId xmlns:p14="http://schemas.microsoft.com/office/powerpoint/2010/main" val="3786935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AAFE-19BA-4EE3-93D2-1E23A8141EE4}"/>
              </a:ext>
            </a:extLst>
          </p:cNvPr>
          <p:cNvSpPr>
            <a:spLocks noGrp="1"/>
          </p:cNvSpPr>
          <p:nvPr>
            <p:ph type="ctrTitle"/>
          </p:nvPr>
        </p:nvSpPr>
        <p:spPr>
          <a:xfrm>
            <a:off x="1066800" y="-1"/>
            <a:ext cx="10058400" cy="5078321"/>
          </a:xfrm>
        </p:spPr>
        <p:txBody>
          <a:bodyPr>
            <a:normAutofit fontScale="90000"/>
          </a:bodyPr>
          <a:lstStyle/>
          <a:p>
            <a:b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Faculty are encouraged to include not only their activities in Outreach and in Extension but also those stemming from their volunteer work. </a:t>
            </a:r>
            <a:b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Outreach and Extension emanates from our employment at NMSU. This category reflects our outward-facing activities that derive from our profession and employment.</a:t>
            </a:r>
            <a:b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27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Volunteer work (think picking up trash along the highway, serving as a neighboring block captain, helping with a child's scout troop, serving in a local religious organization, or work in a soup kitchen, etc.) is an extension of our being decent persons and good citizens. </a:t>
            </a:r>
            <a:br>
              <a:rPr lang="en-US" sz="2700" dirty="0">
                <a:effectLst/>
                <a:latin typeface="Times New Roman" panose="02020603050405020304" pitchFamily="18" charset="0"/>
                <a:ea typeface="Calibri" panose="020F0502020204030204" pitchFamily="34" charset="0"/>
                <a:cs typeface="Times New Roman" panose="02020603050405020304" pitchFamily="18" charset="0"/>
              </a:rPr>
            </a:br>
            <a:br>
              <a:rPr lang="en-US" sz="2700" dirty="0">
                <a:latin typeface="Times New Roman" panose="02020603050405020304" pitchFamily="18" charset="0"/>
                <a:cs typeface="Times New Roman" panose="02020603050405020304" pitchFamily="18" charset="0"/>
              </a:rPr>
            </a:br>
            <a:endParaRPr lang="en-US" sz="27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C314CE99-B5C0-4AB2-BFAF-1AFD1ABF76E5}"/>
              </a:ext>
            </a:extLst>
          </p:cNvPr>
          <p:cNvSpPr>
            <a:spLocks noGrp="1"/>
          </p:cNvSpPr>
          <p:nvPr>
            <p:ph type="subTitle" idx="1"/>
          </p:nvPr>
        </p:nvSpPr>
        <p:spPr/>
        <p:txBody>
          <a:bodyPr/>
          <a:lstStyle/>
          <a:p>
            <a:pPr algn="ctr"/>
            <a:r>
              <a:rPr lang="en-US" dirty="0">
                <a:latin typeface="Times New Roman" panose="02020603050405020304" pitchFamily="18" charset="0"/>
                <a:cs typeface="Times New Roman" panose="02020603050405020304" pitchFamily="18" charset="0"/>
              </a:rPr>
              <a:t>Distinction between Outreach and Volunteer Work</a:t>
            </a:r>
          </a:p>
        </p:txBody>
      </p:sp>
    </p:spTree>
    <p:extLst>
      <p:ext uri="{BB962C8B-B14F-4D97-AF65-F5344CB8AC3E}">
        <p14:creationId xmlns:p14="http://schemas.microsoft.com/office/powerpoint/2010/main" val="2075391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AAFE-19BA-4EE3-93D2-1E23A8141EE4}"/>
              </a:ext>
            </a:extLst>
          </p:cNvPr>
          <p:cNvSpPr>
            <a:spLocks noGrp="1"/>
          </p:cNvSpPr>
          <p:nvPr>
            <p:ph type="ctrTitle"/>
          </p:nvPr>
        </p:nvSpPr>
        <p:spPr>
          <a:xfrm>
            <a:off x="1097280" y="491206"/>
            <a:ext cx="10058400" cy="4723141"/>
          </a:xfrm>
        </p:spPr>
        <p:txBody>
          <a:bodyPr>
            <a:noAutofit/>
          </a:bodyPr>
          <a:lstStyle/>
          <a:p>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Some activities may be dual-entered: service activities may also count for outreach, just as pertinent activities in teaching, in scholarship and research may also apply to outreach. </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instance, serving on the editorial board of a journal can be both service and outreach, as can serving on a band competition jury, writing an endorsement for someone's book, holding an office in a professional association or being a member of a state / regional / national committee. These (and many other activities) can be outreach as long as they show a public-facing dimension of one’s profession and of NMSU.</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C314CE99-B5C0-4AB2-BFAF-1AFD1ABF76E5}"/>
              </a:ext>
            </a:extLst>
          </p:cNvPr>
          <p:cNvSpPr>
            <a:spLocks noGrp="1"/>
          </p:cNvSpPr>
          <p:nvPr>
            <p:ph type="subTitle" idx="1"/>
          </p:nvPr>
        </p:nvSpPr>
        <p:spPr/>
        <p:txBody>
          <a:bodyPr/>
          <a:lstStyle/>
          <a:p>
            <a:pPr algn="ctr"/>
            <a:r>
              <a:rPr lang="en-US" dirty="0">
                <a:latin typeface="Times New Roman" panose="02020603050405020304" pitchFamily="18" charset="0"/>
                <a:cs typeface="Times New Roman" panose="02020603050405020304" pitchFamily="18" charset="0"/>
              </a:rPr>
              <a:t>Dual applicability of activities</a:t>
            </a:r>
          </a:p>
        </p:txBody>
      </p:sp>
    </p:spTree>
    <p:extLst>
      <p:ext uri="{BB962C8B-B14F-4D97-AF65-F5344CB8AC3E}">
        <p14:creationId xmlns:p14="http://schemas.microsoft.com/office/powerpoint/2010/main" val="4269446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4AAFE-19BA-4EE3-93D2-1E23A8141EE4}"/>
              </a:ext>
            </a:extLst>
          </p:cNvPr>
          <p:cNvSpPr>
            <a:spLocks noGrp="1"/>
          </p:cNvSpPr>
          <p:nvPr>
            <p:ph type="ctrTitle"/>
          </p:nvPr>
        </p:nvSpPr>
        <p:spPr>
          <a:xfrm>
            <a:off x="1097280" y="758951"/>
            <a:ext cx="10058400" cy="2026193"/>
          </a:xfrm>
        </p:spPr>
        <p:txBody>
          <a:bodyPr>
            <a:normAutofit/>
          </a:bodyPr>
          <a:lstStyle/>
          <a:p>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each tab under Outreach, Extension, and Volunteerism, faculty have the opportunity to write a justification for including the activity under that rubric. These justifications provide the means to tell one’s story in Outreach and to indicate </a:t>
            </a:r>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impact.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
        <p:nvSpPr>
          <p:cNvPr id="3" name="Subtitle 2">
            <a:extLst>
              <a:ext uri="{FF2B5EF4-FFF2-40B4-BE49-F238E27FC236}">
                <a16:creationId xmlns:a16="http://schemas.microsoft.com/office/drawing/2014/main" id="{C314CE99-B5C0-4AB2-BFAF-1AFD1ABF76E5}"/>
              </a:ext>
            </a:extLst>
          </p:cNvPr>
          <p:cNvSpPr>
            <a:spLocks noGrp="1"/>
          </p:cNvSpPr>
          <p:nvPr>
            <p:ph type="subTitle" idx="1"/>
          </p:nvPr>
        </p:nvSpPr>
        <p:spPr/>
        <p:txBody>
          <a:bodyPr/>
          <a:lstStyle/>
          <a:p>
            <a:pPr algn="ctr"/>
            <a:r>
              <a:rPr lang="en-US" dirty="0">
                <a:latin typeface="Times New Roman" panose="02020603050405020304" pitchFamily="18" charset="0"/>
                <a:cs typeface="Times New Roman" panose="02020603050405020304" pitchFamily="18" charset="0"/>
              </a:rPr>
              <a:t>Telling one’s story and demonstrating impact</a:t>
            </a:r>
          </a:p>
        </p:txBody>
      </p:sp>
    </p:spTree>
    <p:extLst>
      <p:ext uri="{BB962C8B-B14F-4D97-AF65-F5344CB8AC3E}">
        <p14:creationId xmlns:p14="http://schemas.microsoft.com/office/powerpoint/2010/main" val="189192131"/>
      </p:ext>
    </p:extLst>
  </p:cSld>
  <p:clrMapOvr>
    <a:masterClrMapping/>
  </p:clrMapOvr>
</p:sld>
</file>

<file path=ppt/theme/theme1.xml><?xml version="1.0" encoding="utf-8"?>
<a:theme xmlns:a="http://schemas.openxmlformats.org/drawingml/2006/main" name="RetrospectVTI">
  <a:themeElements>
    <a:clrScheme name="AnalogousFromDarkSeedRightStep">
      <a:dk1>
        <a:srgbClr val="000000"/>
      </a:dk1>
      <a:lt1>
        <a:srgbClr val="FFFFFF"/>
      </a:lt1>
      <a:dk2>
        <a:srgbClr val="1B2F2F"/>
      </a:dk2>
      <a:lt2>
        <a:srgbClr val="F3F0F2"/>
      </a:lt2>
      <a:accent1>
        <a:srgbClr val="21B855"/>
      </a:accent1>
      <a:accent2>
        <a:srgbClr val="14B68F"/>
      </a:accent2>
      <a:accent3>
        <a:srgbClr val="24AFCD"/>
      </a:accent3>
      <a:accent4>
        <a:srgbClr val="1764D5"/>
      </a:accent4>
      <a:accent5>
        <a:srgbClr val="3F3DE9"/>
      </a:accent5>
      <a:accent6>
        <a:srgbClr val="6D1FD6"/>
      </a:accent6>
      <a:hlink>
        <a:srgbClr val="998A33"/>
      </a:hlink>
      <a:folHlink>
        <a:srgbClr val="7F7F7F"/>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90</TotalTime>
  <Words>572</Words>
  <Application>Microsoft Macintosh PowerPoint</Application>
  <PresentationFormat>Widescreen</PresentationFormat>
  <Paragraphs>22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 Nova</vt:lpstr>
      <vt:lpstr>Arial Nova Light</vt:lpstr>
      <vt:lpstr>Calibri</vt:lpstr>
      <vt:lpstr>Times New Roman</vt:lpstr>
      <vt:lpstr>RetrospectVTI</vt:lpstr>
      <vt:lpstr>Documenting Outreach and Extension in Watermark Faculty Success</vt:lpstr>
      <vt:lpstr>A great deal hinges on the faculty's active participation in entering data. The entire Goal Card Process (and this is from the "Goal Card 2" document from the May 19, 2021 Retreat) makes it clear that the department Goal Card grades and, in turn, the college Goal Card grades are taken into consideration when the budgets for the following year are submitted. The impetus for faculty submission to the Outreach / Extension / Volunteerism tabs is apparent.  </vt:lpstr>
      <vt:lpstr>Watermark now serves as the tool for recording 1) those activities that serve the individual faculty member's Annual Performance Review and P&amp;T review; and 2) all activities that might positively impact the department's grade and, by extension, resources. </vt:lpstr>
      <vt:lpstr>Thus, even if the faculty member has not allotted weight to Outreach in their Allocation of Effort, they should still enter activities. </vt:lpstr>
      <vt:lpstr>The revised rubrics include not only tabs for Outreach, Extension but also for Volunteerism.</vt:lpstr>
      <vt:lpstr>Volunteerism has been added to boost the score of the institution in the Carnegie Community Engagement Classification. </vt:lpstr>
      <vt:lpstr>   Faculty are encouraged to include not only their activities in Outreach and in Extension but also those stemming from their volunteer work.   Outreach and Extension emanates from our employment at NMSU. This category reflects our outward-facing activities that derive from our profession and employment.  Volunteer work (think picking up trash along the highway, serving as a neighboring block captain, helping with a child's scout troop, serving in a local religious organization, or work in a soup kitchen, etc.) is an extension of our being decent persons and good citizens.   </vt:lpstr>
      <vt:lpstr>Some activities may be dual-entered: service activities may also count for outreach, just as pertinent activities in teaching, in scholarship and research may also apply to outreach. For instance, serving on the editorial board of a journal can be both service and outreach, as can serving on a band competition jury, writing an endorsement for someone's book, holding an office in a professional association or being a member of a state / regional / national committee. These (and many other activities) can be outreach as long as they show a public-facing dimension of one’s profession and of NMSU.  </vt:lpstr>
      <vt:lpstr>For each tab under Outreach, Extension, and Volunteerism, faculty have the opportunity to write a justification for including the activity under that rubric. These justifications provide the means to tell one’s story in Outreach and to indicate impact. </vt:lpstr>
      <vt:lpstr>For review purposes, attention is given to those activities that align with the faculty member’s AoE.  Double-entered items are valuable for institutional goals and to enhance the unit’s grade.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Documenting Outreach and Extension in Watermark Faculty Success</dc:title>
  <dc:creator>Glenn Fetzer</dc:creator>
  <cp:lastModifiedBy>Marissa Holguin</cp:lastModifiedBy>
  <cp:revision>16</cp:revision>
  <dcterms:created xsi:type="dcterms:W3CDTF">2021-11-18T23:48:32Z</dcterms:created>
  <dcterms:modified xsi:type="dcterms:W3CDTF">2024-08-23T22:38:12Z</dcterms:modified>
</cp:coreProperties>
</file>